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2.xml" ContentType="application/vnd.openxmlformats-officedocument.presentationml.notesSlide+xml"/>
  <Override PartName="/ppt/ink/ink3.xml" ContentType="application/inkml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402" r:id="rId2"/>
    <p:sldId id="344" r:id="rId3"/>
    <p:sldId id="403" r:id="rId4"/>
    <p:sldId id="345" r:id="rId5"/>
    <p:sldId id="357" r:id="rId6"/>
    <p:sldId id="346" r:id="rId7"/>
    <p:sldId id="347" r:id="rId8"/>
    <p:sldId id="332" r:id="rId9"/>
    <p:sldId id="348" r:id="rId10"/>
    <p:sldId id="405" r:id="rId11"/>
    <p:sldId id="349" r:id="rId12"/>
    <p:sldId id="350" r:id="rId13"/>
    <p:sldId id="351" r:id="rId14"/>
    <p:sldId id="352" r:id="rId15"/>
    <p:sldId id="354" r:id="rId16"/>
    <p:sldId id="404" r:id="rId17"/>
    <p:sldId id="406" r:id="rId18"/>
    <p:sldId id="353" r:id="rId19"/>
    <p:sldId id="355" r:id="rId20"/>
    <p:sldId id="358" r:id="rId21"/>
    <p:sldId id="359" r:id="rId22"/>
    <p:sldId id="361" r:id="rId23"/>
    <p:sldId id="363" r:id="rId24"/>
    <p:sldId id="377" r:id="rId25"/>
    <p:sldId id="362" r:id="rId26"/>
    <p:sldId id="365" r:id="rId27"/>
    <p:sldId id="364" r:id="rId28"/>
    <p:sldId id="366" r:id="rId29"/>
    <p:sldId id="368" r:id="rId30"/>
    <p:sldId id="367" r:id="rId31"/>
    <p:sldId id="370" r:id="rId32"/>
    <p:sldId id="369" r:id="rId33"/>
    <p:sldId id="372" r:id="rId34"/>
    <p:sldId id="373" r:id="rId35"/>
    <p:sldId id="375" r:id="rId36"/>
    <p:sldId id="371" r:id="rId37"/>
    <p:sldId id="378" r:id="rId38"/>
    <p:sldId id="379" r:id="rId39"/>
    <p:sldId id="380" r:id="rId40"/>
    <p:sldId id="376" r:id="rId41"/>
    <p:sldId id="381" r:id="rId42"/>
    <p:sldId id="407" r:id="rId43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91"/>
    <p:restoredTop sz="88435"/>
  </p:normalViewPr>
  <p:slideViewPr>
    <p:cSldViewPr snapToGrid="0" snapToObjects="1">
      <p:cViewPr varScale="1">
        <p:scale>
          <a:sx n="112" d="100"/>
          <a:sy n="112" d="100"/>
        </p:scale>
        <p:origin x="4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2CD74CD-D753-8744-A2E1-67B2FE5974E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70155-4D7F-2D44-B3D5-C68057C51EF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FAE77-EE34-2340-A9ED-3C17705B29A9}" type="datetimeFigureOut">
              <a:rPr lang="en-US" smtClean="0"/>
              <a:t>9/11/24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A96284-9978-2341-943B-BFE1F5F3BED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957816-83AB-8448-B2D4-19B2BB2BAA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1B2C29-FF36-7D4C-9472-FCF02029E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920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9-15T15:52:32.046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1 326,'95'-4,"0"0,0 1,0-1,0 0,12 0,2 0,-12 1,-26 0,-13-1,-15 4,-3 2,8 1,20 4,22 3,5-2,-5-1,-2-4,-2-3,-8 0,-7 0,-10 0,-4 0,-9-1,-3 0,-10 0,13 3,16 4,11 6,4 1,14 4,-27-4,-3-4,-19-4,16-1,8 4,2-2,-18-3,-12-1,4-4,10 0,13-1,22-8,-34-1,3-1,13-1,1-1,-11 0,-3 0,-7 6,-3 1,15 3,-5 6,0 0,-4 4,-10 0,-3 1,2-1,8 1,-1-4,15 4,29 3,-34-1,4 2,6 0,1 0,-5 0,-1-2,-11-2,-3-2,28 0,-18-7,5-1,19 0,-8 0,15 4,-15 0,-27 1,3 0,2 0,0-1,-3 1,-2 0,29 3,-11-3,26 9,-18-4,4 1,-2 1,0 0,-2-2,-4 0,-17-3,-6-2,25-2,4-5,7-2,-36 3,2 0,8 1,1 0,-2 0,1 0,-1 2,1-1,4-4,-3 0,12 0,0-4,-37 6,62 1,-41 3,3-1,8 1,0-1,-8 2,-2 0,-2 0,1 0,10 2,5 0,19-2,1 0,-16 2,-3-1,-10 0,-5-2,18-5,-8 1,29-2,-24 3,4 1,-1 0,0 0,1-2,-4-2,-18 1,-6-1,11-3,4 2,-13 4,11 1,15 1,-13 2,5 0,9 0,-1 0,-8 0,-6 0,24 0,-69 0,2 0,15 0,3 0,12-1,7 0,23-1,11 2,-1 1,-29 0,-28 0,-15 2,25 5,35 4,0 0,-2-3,-11-2,-10-2,7 1,11-1,2 2,-5 0,-4 0,19 0,-70-4,-50-2,-33-1,-18 0,-16 0,-5 0,13-1,-4 0,-3-1,-1 2,16-1,-2 1,0 0,2 1,4-1,-3 0,2 1,5 0,7 0,-16 4,10 0,15 3,6-1,-29 2,-12-3,43-5,-1-1,-3 0,-3 0,-10 0,0 0,10 0,2 0,7 0,3 0,-23 1,19 0,-11 0,17-1,-5-2,-19 0,-4 0,-6 0,1 0,9 1,3 1,12 1,0 1,-7-1,-6 1,6-1,-5 0,-3-1,-14-3,-4-2,-1 1,-1 1,-2 1,6-1,14-2,5 0,3 0,-10 2,9 1,-21 2,-5-3,38 1,-1 0,-5 0,-1 1,5 0,3 1,-35 4,28 0,-14 2,-17-2,35-2,-2-1,-1 1,-1-1,1-2,0-2,-3 1,-1-1,1-2,0-1,-10 3,-3 1,-9-4,-1 1,2 4,0-1,-10-2,0 0,10 3,-1 0,-14-4,0 0,8 1,2 0,6-1,6-1,24 2,7 1,-6 0,13 1,-30 1,-18-4,-8 4,15-1,24 2,-33 0,28 0,-3 0,-8 0,-2 2,-9-1,2 2,21-2,5 0,-39 3,42-3,-1-2,-12-2,1-1,9 2,0-1,-9-1,2-1,-9-1,10 2,-5-2,11-2,0 2,-4-1,-14 2,-12-3,-7-7,0 1,24 2,5 5,11 6,-22-1,25 0,-3 0,1 0,-1 0,0-2,2 0,-22-2,31 2,13 3,5-2,14-28,-6 9,12-21,25 18,16 7,52-2,-14 15,9 2,-17 1,3 0,3 2,13 3,3 2,1 0,-3-1,1 1,0 0,1 2,1 0,-2-1,-2-2,-2-1,0 0,-2 0,0 0,-1-1,1-2,0 0,-6 1,8 1,-7 1,-13-2,-10-1,-11 2,-11-2,10 0,24 3,13 0,-13 0,-13-1,-6-2,-4 0,9 0,7 0,15 3,-20-2,6 1,18 0,6 0,-15-1,5 0,-2 0,-3 0,-2 0,-1 0,28 0,-5-1,-19 2,-1-1,12-1,2 0,7 2,0 0,-3-2,-2 1,-14 0,-3 1,-9 1,2-1,28 2,7 1,-22-1,3 0,1 0,9 0,1 0,-2 0,-15-2,-3 0,-2 0,18 0,-6-1,-15-1,-3 0,-7 0,-2 0,33-1,5-1,-21 0,7-1,16-2,5-2,-30 3,1 0,-1-1,24-6,-8 0,-25 5,-6-1,16-6,-11 8,-5 1,12 2,3 1,-1 4,1 3,5 5,10-4,9-2,6-5,-39 1,4 0,18 4,1 1,-7-3,-3 0,-7 3,-8 0,3-4,-40 0,44 1,-10 0,7 0,33 0,5 1,-12 2,-2 0,-7-3,-9 0,-3 6,-33-5,-15-3,13-1,8 1,5 3,13 2,28 9,-30-9,1-1,41 7,-25-8,-48-4,-8 2,26 3,2 2,36 4,6 2,3-1,-19-4,-18-2,-32-4,52 8,-19 0,14 2,-31-2,10 7,8 3,8-1,-19-5,-32-10,-42 37,19-25,-35 32,16-32,-7 1,-5 0,18-9,-5-3,-10-5,-30-2,-21-8,-7 2,39 2,-2 1,-3 3,-1 0,-1 3,2 0,8 0,4 0,-31 3,21-2,-12 1,19 0,-3-1,1 2,-1 0,-19 2,-2 1,8 2,1 1,-3 0,0 1,-2 0,1 0,3-2,1-3,2-1,0-2,-3 0,-1-2,-5-1,0 0,-6 0,0 1,3 1,3 0,12-1,5 0,-31 4,8-5,4 0,-5 0,-8 0,21 0,-7 0,-14-1,-6-1,25 1,-3-1,-1-1,-11 0,-2-2,3 1,11 0,3 0,2 0,-18-1,6 0,21 2,10 2,2 1,1 0,-25 0,21-1,-4 2,1 1,-1 0,2-1,1 0,-39 3,27-3,-19-1,29-1,-3-1,-15-2,-4 0,-6-1,0 0,8-2,4-1,11 4,5 1,-35-4,7 5,-5-1,39 2,0 0,-41-3,2 0,27 1,23 1,-1-1,-38-2,11 2,-5-1,-5-1,-1 0,-3 0,3-1,15 0,6 0,-21 0,8-1,20 6,-7 1,-20 0,-18 0,0 0,7 2,11-1,0 4,15-5,11 4,13-3,-15 0,-43 5,40-4,-2-1,-6 2,-1-1,6-1,2 0,-32 0,17 0,28 1,9-1,4-1,-9 0,-16 6,-1-3,-7 6,0-6,9 1,6-3,14-1,9 0,4 2,-1-2,-17 6,-30-2,-12 1,-17-2,21-3,18 2,6-2,14 2,0-2,11 0,9 0,-11 0,6 0,-25 3,5-3,-15 2,-4-2,23 0,4 0,21 0,-40 0,-1-2,-20 1,32-3,20 4,17-2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9-15T16:30:21.693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1 138,'87'-5,"1"1,2 0,-3 1,-18 2,-1 2,5-1,-2 0,-13 0,-1 0,11 0,3 0,6 0,2 0,14-2,2 0,-28 1,1-1,-1 1,28-1,-1 0,-3 0,0 1,0 0,1 2,-4-1,-1 0,-1 0,-1 0,-11 0,-3 1,-1 0,-1 0,3 0,0 0,2-2,-1 0,-9-1,-2 0,-5 0,-3-1,32 0,-3 3,-3 4,-9-2,8 3,9-2,7 3,3-3,-6 1,-6-3,-1 3,-23 0,6 0,11-1,5-1,6 1,1-1,-4-1,-3 0,-9-1,-2 1,-5 0,1 0,4 0,-1 0,-5-1,-3-1,-5 1,-1 0,8-1,2-1,12 0,2 1,-3-1,-1 0,-2 0,-3 0,-12 0,0 1,0 1,2 0,12 1,3-2,-3-3,1-2,-1 2,1-1,9-1,-1-1,-12 3,-2 1,0 2,-4 1,29-4,-13-1,-21 1,4 1,1 0,2 2,7-1,1 1,-7 0,0-2,5-3,2-1,1 0,4 1,-9 1,5 1,-1 0,-3 1,-1 2,1 0,-1 0,1 2,-3-1,25-2,-6 1,-19 0,-2-1,3 0,3 0,21-1,5 0,-33 2,0 1,2-1,4 0,1-1,-2 2,28 0,-5 2,-21 3,0 0,8-1,-1-1,-13 2,1-1,15-4,2-2,-7-4,0-1,4 2,2 1,5-1,1 2,3 4,0 2,-5 1,-2 1,-10-2,-2 0,-5 0,-2 0,-8 1,-2 1,5 1,1 2,1 3,-1 2,-5 0,-2 0,0-3,-1-1,41 7,-43-13,2-1,6 1,3 0,30 5,7-1,-31-2,2-1,1 2,3 0,0 1,2 0,2-2,1-1,-1 0,-4 0,-1-1,2 1,5 0,1 0,-2 0,-8-1,-2 0,-1 1,28 0,0 0,-2 0,1-2,-26 0,0 0,-1 0,22 1,-1-1,-5-2,-2-2,-4-1,-1-1,5 0,4-1,-14 2,4 0,-2 1,23 2,-6 0,-20 2,-8 0,15 0,-20 1,6 1,20 1,-8 2,-14 1,-18-3,-10-1,17-3,39-1,-40-3,1-2,0 2,-3 0,22-9,-20 6,3-1,-8 3,-8-1,-24 4,-9-1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16T06:57:04.79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23 397 24575,'0'19'0,"-2"6"0,-1 1 0,0 8 0,-2 1 0,3 7 0,-1-5 0,3-5 0,-2-9 0,2-1 0,-2 2 0,2 10 0,0-2 0,0 0 0,0-8 0,0-2 0,0-5 0,0 4 0,0-1 0,0 3 0,0 1 0,0-1 0,2 3 0,-1 3 0,-1 3 0,-1 6 0,-1 6 0,4-8 0,-2 0 0,2-9 0,-1 1 0,0 2 0,1 7 0,1 1 0,1 4 0,-1-12 0,3-5 0,7 16-6784,-6-19 6784,6 15 0,-11-23 0,-2 10 0,-2 23 0,1 24 0,-1-3 0,2-14 6784,0-28-6784,0-12 0,-1 4 0,-3 14 0,0 10 0,-2 9 0,1-7 0,3-9 0,-2-12 0,4-13 0,-2 2 0,2-3 0,2 7 0,-2 1 0,2-4 0,-2 1 0,0 2 0,0 16 0,1 17 0,1 24 0,-1-7 0,1-13 0,-2-24 0,0-14 0,0 2 0,0 5 0,0 14 0,0 5 0,0 11 0,0 5 0,0-11 0,0-9 0,0-12 0,0-2 0,0 15 0,6 21 0,-2 4 0,3-1 0,-5-12 0,1-23 0,-1-6 0,1-14 0,1-2 0,-2-1 0,4-1 0,12 0 0,70-1 0,-30 0 0,6 2 0,30 1 0,7 1 0,-31-1 0,1 1 0,0 0 0,-1-1 0,-1 1 0,-2 0 0,22 2 0,-5-1 0,-15-3 0,-5 0 0,36 2 0,-15-6 0,11 5 0,-41-3 0,-1-1 0,41 2 0,-41-2 0,1 0 0,-2 0 0,-1-1 0,-2 0 0,1-2 0,2 1 0,-1-1 0,40-1 0,-6 0 0,-2 3 0,6 0 0,2-7 0,0 2 0,-38 0 0,4 0 0,16 3 0,3 3 0,9 2 0,3 4 0,-21-1 0,2 2 0,-2 0 0,20 3 0,-2-1 0,2 1 0,-2-2 0,-14-5 0,-2 0 0,2-2 0,-3 1 0,-11-1 0,-3 0 0,39 2 0,-11 0 0,-24-2 0,5 1 0,15 0 0,6 1 0,-18-2 0,3 0 0,2 0-250,8 0 1,2 0-1,0 1 250,-1 0 0,-1 1 0,0-1 0,-3-1 0,-1 0 0,0 1 0,0 0 0,1 1 0,-2 0 0,0-3 0,-1 0 0,-2 0 0,25 1 0,0-1 0,-20 0 0,3 1 0,-4-1 0,18-1 0,-3 0 0,9 2 0,-4 0 0,-23-3 0,-4-1 0,-6 0 0,1-1 0,13-1 0,3 0 0,2 2 0,4 1 0,-10 1 0,3 1 0,-1 0 0,-8 1 0,-2 0 0,0 1 0,30-1 0,-2 1 0,0 0 0,0-1 0,-28-2 0,1 0 0,-1 1 0,29 0 0,-2 1 0,-5-2 0,-5 0 0,-23 0 0,-5 0 749,20-1-749,4-2 0,2 0 0,-27 0 0,4-2 0,4 2 0,3-1 0,1-2 0,2 0 0,13 0 0,-1 0 0,-10 0 0,-2 0 0,-3 1 0,-2 1 0,-8 2 0,-2-1 0,28-3 0,-11 6 0,7 0 0,6-1 0,5-1-190,-17 0 0,3-1 1,0 0 189,0 0 0,0 0 0,-2-1 0,-2 0 0,-2-1 0,0 1 0,0 1 0,-1 0 0,2 0 0,8-1 0,2-1 0,-1-1 0,1-2 0,0 0 0,0-2 0,4-1 0,0-1 0,0 0 0,1 0 0,1 0 0,-3 2 0,-6 1 0,-3 1 0,0 2 0,-6 2 0,-1 2 0,-3 0 0,18-5 0,-7-1 0,-20 4 0,-5-1 0,31-11 0,-33 10 0,3 0 0,4 2 0,2-1 0,6 1 0,-2-1 284,-9 1 1,-5 0-285,21-4 0,-18 4 0,6 0 0,17 2 0,4 0 0,5 1 0,-2 1 0,-13 0 0,-9 0 0,2 3 0,-26-3 0,24 5 0,0-4 0,9 4 0,31-5 0,-36 1 0,3-2 0,8 0 0,1-2 0,-6 1 0,-2 0 0,-10 1 0,2 1 0,23 1 0,9 1 0,-10 1 0,5 0 0,-1 1 0,-8-2 0,-1-1 0,-3 0 0,28 0 0,-12-2 0,-10-2 0,-42-1 0,5 4 0,-12 0 0,-7 0 0,-5 0 0,30 2 0,9 1 0,26 0 0,-25 0 0,-5-1 0,-9-1 0,-50-7 0,-21-13 0,10 5 0,-8-5 0,19 12 0,-3 2 0,3 1 0,-4-5 0,8 7 0,0-4 0,2 4 0,-1-6 0,-2-12 0,-1 0 0,-3-6 0,5 16 0,-12-20 0,-2-2 0,-7-15 0,-1 3 0,10 19 0,5 4 0,7-5 0,-1-8 0,-1-13 0,-2 2 0,-1 3 0,2-5 0,2-7 0,-1-20 0,-3-20 0,-1 5 0,1-2 0,1 17 0,2 7 0,-3-4 0,3 12 0,0 8 0,4-3 0,-5-10 0,0-9 0,-4-16 0,1 30 0,3 6 0,2-3 0,6-13 0,0-18 0,1 8 0,-4 15 0,-2 10 0,1 2 0,-2 0 0,0 9 0,1 8 0,-1 10 0,3-4 0,0-1 0,0-9 0,-2-10 0,1 3 0,-1 8 0,6-3 0,5-6 0,8-26 0,-2 3 0,-3 14 0,-8 25 0,-4 15 0,2 3 0,-1 3 0,0-9 0,-7-10 0,4 1 0,-4-2 0,5 18 0,1 3 0,0 4 0,-5-1 0,-30 13 0,-40 8 0,-5-2 0,27-5 0,3-2 0,-7-4 0,15-2 0,18 2 0,5 0 0,-15 1 0,-14 3 0,-21-3 0,10 4 0,-12-2 0,11 5 0,-11-5 0,16-1 0,-6 1 0,-8-1 0,-5 0 0,-10 2 0,1 1 0,13-1 0,3 0 0,8 0 0,5-1 0,-24-1 0,26 1 0,-4-1 0,-5 2 0,-4-1 0,-7 0 0,-3-2 0,-5 0 0,-1-3 0,-2-6 0,-1-1 0,-2-1 0,-1-1 0,1 0 0,0 0 0,2 2 0,0 3 0,-3 1 0,1 1 0,9 0 0,0 0 0,-6 2 0,2 0 0,15-2 0,4 1 0,0 1 0,2 0 0,2-1 0,-1-1 0,-14 1 0,-3 0 0,-4-2 0,-2 1 0,-7 1 0,0 1 0,0 0 0,0 0 0,4 2 0,-1 0 0,-8 1 0,-3 1-238,27-2 0,-1 0 1,-2 1 237,-4 1 0,-2 0 0,1 0 0,1-1 0,0-1 0,0 1 0,-1 0 0,1 0 0,2-1 0,-24-2 0,5-1 0,9 0 0,2 1 0,5-2 0,2 0 0,10 0 0,-2 1 0,-15 2 0,-3 1 0,3-3 0,-2 0 0,19 1 0,-1-1 0,-1 1 0,-1 0 0,0-1 0,1 1 0,-25 0 0,0 1 0,25 0 0,0 2 0,-4-1-458,-12-1 0,-4 1 0,-2-1 458,17-1 0,-1 0 0,-2-1 0,-2 1 0,-10-1 0,-2 1 0,-2 0 0,3-1 0,4 0 0,2 0 0,1 0 0,1 0 0,-17 1 0,2 1 0,0-2 0,-1 0 0,0-1 0,-4-2 0,14 0 0,-4-2 0,0 0 0,1 1 0,8 0 0,1 1 0,0 1 0,2-2 0,2 1 0,-1-2 0,3 2 0,5 1 331,-35 1 1,11 3-332,26 2 0,0 1 0,2-2 0,-6-1 0,-7 0-576,-3-3 0,-8-1 1,-2 0-1,-1 0 576,14 1 0,0 0 0,-2 0 0,-1 1 0,-3-1-386,1 1 0,-3-1 0,-2 1 0,0 0 0,1 0 1,3 0 385,-2 0 0,1 1 0,2-1 0,1 1 0,0 0 0,1 0 0,1 1 0,0 0 0,1 0 0,1-2-60,-15-2 1,1-2-1,2 0 1,1 0 59,7 0 0,2 0 0,1-1 0,2 0-163,-21-2 0,3 0 0,2 0 163,11 4 0,2 0 0,5 1 942,-9 0 1,5 2-943,0 1 0,0 0 1251,-2 0 0,0 0-1251,1-1 0,-1 0 838,-5-3 1,2 0-839,17 1 0,6 0 0,-24-7 705,34 7-705,-7-2 0,6 0 0,-4 0 0,6 2 0,-2 0 0,-16-2 0,3 0 0,-3 2 0,-14-2 0,17 0 0,9 2 0,11 22 0,34-8 0,-3 12 0,12-9 0,-2-1 0,3 0 0,0 0 0,0-7 0,0 1 0,-3 10 0,-3 9 0,1-1 0,1-1 0,3-10 0,0-1 0,1 1 0,-2 1 0,0 3 0,-2 0 0,-2 5 0,2-2 0,-2 2 0,2-4 0,-1-3 0,4-4 0,-5-7 0,7-3 0,-5-2 0</inkml:trace>
</inkml:ink>
</file>

<file path=ppt/media/image10.jpg>
</file>

<file path=ppt/media/image14.jpeg>
</file>

<file path=ppt/media/image17.jpeg>
</file>

<file path=ppt/media/image18.png>
</file>

<file path=ppt/media/image22.png>
</file>

<file path=ppt/media/image23.jpeg>
</file>

<file path=ppt/media/image24.jpeg>
</file>

<file path=ppt/media/image25.jpeg>
</file>

<file path=ppt/media/image27.png>
</file>

<file path=ppt/media/image31.png>
</file>

<file path=ppt/media/image33.png>
</file>

<file path=ppt/media/image56.jpeg>
</file>

<file path=ppt/media/image6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75182-76CF-564F-947C-19123E22F84F}" type="datetimeFigureOut">
              <a:rPr lang="en-US" smtClean="0"/>
              <a:t>9/11/24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17E919-F0C9-3242-B799-B1AECE335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47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2593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910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3972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485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273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0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175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193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243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646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391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283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74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C1EB-790F-7247-B712-69DCB0F4B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68623E-537A-2945-B5E4-9D08D4C7A1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aseline="0">
                <a:latin typeface="Avenir Light" panose="020B0402020203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1C7F8-B58E-604D-A02C-070D6C28C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F301B-4C39-0C47-84B5-C6E5C64BE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C04B6-F326-A341-8E70-5CB83B9CC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639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C1158-DDBA-454E-8AA8-83D0A93CF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520D54-E3CC-814E-B95B-7220312262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EFFF5-EB56-AE4B-9EC6-C858B62A8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DC202-950A-DF4D-AFFD-AA16FEC97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F1720-E80A-C048-B79F-12BC4A88E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18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5A97F3-399B-1E49-BAAE-1EB7BABC2D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33C54-1FD4-2344-B0DF-833D4539B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C0DC5-F258-F643-9273-9055763B1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10FB3-D17B-0745-BB26-3BF57D49B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5E213-EF8C-2F40-A454-3D87264FD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047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0FED-DAB5-6B45-B960-229912622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9B706-255C-3146-9F9E-F88AC35F8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A06BE-E0BB-C648-AF7B-8A11A7878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35BC4-D876-9E41-AFCA-EFA8C5D63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1C440-05E9-5344-A10B-9583EC7A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52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97747-424C-CC49-B42D-9CFF20A63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69FE1-B144-FD43-BCBB-7EB207AD4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26F06-4676-F147-BD72-BA6C22550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312DE-9F8B-1B46-BEAB-A0E64C8E3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1587B-C584-6E49-9DC1-05A03BA3F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08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7C939-684D-3942-858D-FCE388415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06A0E-44ED-AA47-9766-B6231F122C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725E7-AF4A-954B-8C32-B1510E1EC4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99DA2-228B-5347-B6F5-FFE3C09D7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25300-0828-1046-8AF6-87272DDF2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553BA-D3FC-9C46-8CE5-F7C5B2DC9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02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919BF-E28B-1C46-832F-9E19C73CA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98F2A9-790A-2A49-9DAC-7676B5AC1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B358EF-1087-A94E-8677-2CFDDE4A3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6DEB7C-61D2-7F4C-BF4B-D18808F4EA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732E1-84AB-154A-8252-AC83C03E60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87F135-14CD-E843-A5AD-98174C3CF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35D097-D07F-AA41-A041-003211CE5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8FAAF5-B118-794A-B8BA-066FCBB50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3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BE4F8-5FE9-144C-B46C-537B4E32D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EB3810-E53E-854B-9465-A7A0C18EA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9E7316-AE10-7F49-A664-6D7C28957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938E90-4979-9F4A-B49E-49051AD04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87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B50404-32C1-6740-A402-0131D3C9F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E61101-66D6-6D45-A183-FE8564D71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EF2A5-FB5B-9A4B-9A3D-289EDD5A8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882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F042-3C93-7143-8DA8-CC601C8E2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6CD37-625B-BA45-8A19-05522A0EA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23ECDC-9174-1042-9741-20DC919AD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824C80-DD37-AF47-9416-92A21ACB9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80D0E9-FCA4-D34D-99E5-8D06AA85E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A876A-BFE5-044B-BAE9-8438035A2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9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1B4AF-738D-3548-BD3A-A772FF71F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651A7B-68E4-6E4C-945A-21C255F33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EF8974-7061-4643-9131-821367192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5D842-A0F2-B74E-B1A7-F9BA33E5B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3807B-6BAE-B740-8D16-D64C936DA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03A91-12B0-F84D-9EF4-8868F45C6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13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002C7F-E0DA-364C-8BC3-70E46E95C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93C3-1050-824B-BA69-AB9ED692D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4690-652E-BD46-94F4-E3DE17C233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7D075E0F-F1B2-EF4B-A8EE-E2FBA9EDBFA7}" type="datetimeFigureOut">
              <a:rPr lang="en-US" smtClean="0"/>
              <a:pPr/>
              <a:t>9/11/24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010CA-2EF1-0A49-8F1E-1D872244A4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F894D-556E-E647-B8F8-4ABD71696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35BF1548-D5B3-2748-B836-73DB37690C0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133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venir Light" panose="020B04020202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emf"/><Relationship Id="rId7" Type="http://schemas.openxmlformats.org/officeDocument/2006/relationships/image" Target="../media/image9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7" Type="http://schemas.openxmlformats.org/officeDocument/2006/relationships/image" Target="../media/image67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C67229C-8B0D-7344-9C85-1807B929D2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en-US"/>
              <a:t>By Simen Kvaal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3FF875-61BC-C592-1D71-D79CAD3AB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728" y="1417913"/>
            <a:ext cx="4942280" cy="402217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A9050D-4BB1-FABE-F184-AE2236E9A66A}"/>
              </a:ext>
            </a:extLst>
          </p:cNvPr>
          <p:cNvSpPr txBox="1">
            <a:spLocks/>
          </p:cNvSpPr>
          <p:nvPr/>
        </p:nvSpPr>
        <p:spPr>
          <a:xfrm>
            <a:off x="643467" y="804822"/>
            <a:ext cx="4620584" cy="45671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Avenir Light" panose="020B0402020203020204" pitchFamily="34" charset="77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/>
              <a:t>ESQC 2024</a:t>
            </a:r>
          </a:p>
          <a:p>
            <a:pPr algn="l"/>
            <a:endParaRPr lang="en-US" sz="4400" dirty="0"/>
          </a:p>
          <a:p>
            <a:pPr algn="l"/>
            <a:r>
              <a:rPr lang="en-US" sz="4400" dirty="0"/>
              <a:t>Mathematical Methods</a:t>
            </a:r>
            <a:br>
              <a:rPr lang="en-US" sz="4400" dirty="0"/>
            </a:br>
            <a:r>
              <a:rPr lang="en-US" sz="4400" dirty="0"/>
              <a:t>Lecture 4</a:t>
            </a:r>
          </a:p>
        </p:txBody>
      </p:sp>
    </p:spTree>
    <p:extLst>
      <p:ext uri="{BB962C8B-B14F-4D97-AF65-F5344CB8AC3E}">
        <p14:creationId xmlns:p14="http://schemas.microsoft.com/office/powerpoint/2010/main" val="2980123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FF989-B5FB-04DE-E530-D90567EC3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 of 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0D953-8278-3F44-6CA6-2C03B12C68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set containing </a:t>
            </a:r>
            <a:r>
              <a:rPr lang="en-US" b="1" dirty="0"/>
              <a:t>x </a:t>
            </a:r>
            <a:r>
              <a:rPr lang="en-US" dirty="0"/>
              <a:t>and an open ball around </a:t>
            </a:r>
            <a:r>
              <a:rPr lang="en-US" b="1" dirty="0"/>
              <a:t>x</a:t>
            </a:r>
            <a:endParaRPr lang="en-US" dirty="0"/>
          </a:p>
        </p:txBody>
      </p:sp>
      <p:sp>
        <p:nvSpPr>
          <p:cNvPr id="4" name="Teardrop 3">
            <a:extLst>
              <a:ext uri="{FF2B5EF4-FFF2-40B4-BE49-F238E27FC236}">
                <a16:creationId xmlns:a16="http://schemas.microsoft.com/office/drawing/2014/main" id="{A1F363E0-7860-9A08-0161-0A1B7581B542}"/>
              </a:ext>
            </a:extLst>
          </p:cNvPr>
          <p:cNvSpPr/>
          <p:nvPr/>
        </p:nvSpPr>
        <p:spPr>
          <a:xfrm>
            <a:off x="1718073" y="2403083"/>
            <a:ext cx="3595687" cy="3449637"/>
          </a:xfrm>
          <a:prstGeom prst="teardrop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BB5926C-636B-E1CC-0BCB-718F7B10540F}"/>
              </a:ext>
            </a:extLst>
          </p:cNvPr>
          <p:cNvSpPr/>
          <p:nvPr/>
        </p:nvSpPr>
        <p:spPr>
          <a:xfrm>
            <a:off x="3090070" y="2915049"/>
            <a:ext cx="1306513" cy="1306513"/>
          </a:xfrm>
          <a:prstGeom prst="ellipse">
            <a:avLst/>
          </a:prstGeom>
          <a:solidFill>
            <a:schemeClr val="accent6"/>
          </a:solidFill>
          <a:ln w="2540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177EA94-E5BA-44C7-CE17-E1E58B43E7D7}"/>
              </a:ext>
            </a:extLst>
          </p:cNvPr>
          <p:cNvSpPr/>
          <p:nvPr/>
        </p:nvSpPr>
        <p:spPr>
          <a:xfrm>
            <a:off x="3667921" y="3486547"/>
            <a:ext cx="157162" cy="15716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FD0624-3FDF-1EF2-0099-130447795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889" y="3465117"/>
            <a:ext cx="304800" cy="177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A6CE92-7CF0-6323-FA11-F435B9C60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1289" y="2687639"/>
            <a:ext cx="876300" cy="330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6520AA-53DA-9259-6F47-E43CE924E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5301" y="6057702"/>
            <a:ext cx="3937000" cy="342900"/>
          </a:xfrm>
          <a:prstGeom prst="rect">
            <a:avLst/>
          </a:prstGeom>
        </p:spPr>
      </p:pic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039082B7-A2F2-FEFD-F8D8-E87E1C0EAE37}"/>
              </a:ext>
            </a:extLst>
          </p:cNvPr>
          <p:cNvCxnSpPr/>
          <p:nvPr/>
        </p:nvCxnSpPr>
        <p:spPr>
          <a:xfrm flipV="1">
            <a:off x="9048751" y="4364837"/>
            <a:ext cx="1014412" cy="536574"/>
          </a:xfrm>
          <a:prstGeom prst="curvedConnector3">
            <a:avLst>
              <a:gd name="adj1" fmla="val -2113"/>
            </a:avLst>
          </a:prstGeom>
          <a:ln w="127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ardrop 12">
            <a:extLst>
              <a:ext uri="{FF2B5EF4-FFF2-40B4-BE49-F238E27FC236}">
                <a16:creationId xmlns:a16="http://schemas.microsoft.com/office/drawing/2014/main" id="{4D1C2940-F176-7B16-CD20-3E33006012A9}"/>
              </a:ext>
            </a:extLst>
          </p:cNvPr>
          <p:cNvSpPr/>
          <p:nvPr/>
        </p:nvSpPr>
        <p:spPr>
          <a:xfrm>
            <a:off x="10103645" y="2862263"/>
            <a:ext cx="1797843" cy="1825629"/>
          </a:xfrm>
          <a:prstGeom prst="teardrop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CFE7128-5059-FD7A-768E-2A16AE30233A}"/>
              </a:ext>
            </a:extLst>
          </p:cNvPr>
          <p:cNvSpPr/>
          <p:nvPr/>
        </p:nvSpPr>
        <p:spPr>
          <a:xfrm>
            <a:off x="9368632" y="2603502"/>
            <a:ext cx="1306513" cy="1306513"/>
          </a:xfrm>
          <a:prstGeom prst="ellipse">
            <a:avLst/>
          </a:prstGeom>
          <a:solidFill>
            <a:schemeClr val="accent6">
              <a:alpha val="70000"/>
            </a:schemeClr>
          </a:solidFill>
          <a:ln w="25400">
            <a:solidFill>
              <a:schemeClr val="accent1">
                <a:shade val="1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AF8662-22D8-E726-8F27-A360A45FC268}"/>
              </a:ext>
            </a:extLst>
          </p:cNvPr>
          <p:cNvSpPr/>
          <p:nvPr/>
        </p:nvSpPr>
        <p:spPr>
          <a:xfrm>
            <a:off x="9946483" y="3175000"/>
            <a:ext cx="157162" cy="15716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64F7AD3-5021-5698-3997-E34FBFC9C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9851" y="2376092"/>
            <a:ext cx="876300" cy="330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7043060-1C3C-5F6E-DAE5-943E11ED6A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0388" y="5036348"/>
            <a:ext cx="49911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585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2D3893-1CD3-494A-B4BF-865637E33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231" y="651164"/>
            <a:ext cx="14474777" cy="55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404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A7DB-33B7-7249-ABB6-E809364F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Intiuition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235271-DCE1-D142-AEFD-4A9D0D744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487" y="2107045"/>
            <a:ext cx="90551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736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A7DB-33B7-7249-ABB6-E809364F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Intiuition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35A5A7-FDF3-634E-B676-F2F8477A2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486" y="2107045"/>
            <a:ext cx="9055102" cy="353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634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A7DB-33B7-7249-ABB6-E809364F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Intiuition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D6E7A0-53D3-3641-86BB-3DC694D6A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488" y="2107045"/>
            <a:ext cx="90551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014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0A0609-F317-7049-AF55-59C507B22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30" y="374073"/>
            <a:ext cx="20843116" cy="42810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ADD449-AD1E-9840-BFEE-8F4C4600BDF1}"/>
              </a:ext>
            </a:extLst>
          </p:cNvPr>
          <p:cNvSpPr txBox="1"/>
          <p:nvPr/>
        </p:nvSpPr>
        <p:spPr>
          <a:xfrm>
            <a:off x="1122218" y="5250872"/>
            <a:ext cx="929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Multidimensional version of “unbroken graph”</a:t>
            </a:r>
          </a:p>
        </p:txBody>
      </p:sp>
    </p:spTree>
    <p:extLst>
      <p:ext uri="{BB962C8B-B14F-4D97-AF65-F5344CB8AC3E}">
        <p14:creationId xmlns:p14="http://schemas.microsoft.com/office/powerpoint/2010/main" val="3607646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54E307-0CBB-C36B-365E-BBE50D04F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1330896"/>
            <a:ext cx="8378190" cy="55271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F8F2D8-36CB-1171-EEDE-13BD875C2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Discontinuous in 1d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CAD190-7DF6-AC15-9A38-0B50C13B0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100" y="856456"/>
            <a:ext cx="36957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69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8F2D8-36CB-1171-EEDE-13BD875C2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Discontinuous in 1d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CAD190-7DF6-AC15-9A38-0B50C13B0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100" y="856456"/>
            <a:ext cx="3695700" cy="342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26F335-D1E6-1CEF-536E-6B37348C2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900" y="1330895"/>
            <a:ext cx="8378190" cy="5527105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01ED2D75-52FC-1EAA-DFE1-C63DB4AC850D}"/>
              </a:ext>
            </a:extLst>
          </p:cNvPr>
          <p:cNvSpPr/>
          <p:nvPr/>
        </p:nvSpPr>
        <p:spPr>
          <a:xfrm>
            <a:off x="8389620" y="1577340"/>
            <a:ext cx="3291840" cy="2091690"/>
          </a:xfrm>
          <a:prstGeom prst="wedgeEllipseCallout">
            <a:avLst>
              <a:gd name="adj1" fmla="val -40596"/>
              <a:gd name="adj2" fmla="val 6766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However we choose U, it will </a:t>
            </a:r>
            <a:r>
              <a:rPr lang="en-US" sz="2400" dirty="0" err="1"/>
              <a:t>betorn</a:t>
            </a:r>
            <a:r>
              <a:rPr lang="en-US" sz="2400" dirty="0"/>
              <a:t> apart by </a:t>
            </a:r>
            <a:r>
              <a:rPr lang="en-US" sz="2400" i="1" dirty="0"/>
              <a:t>f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4981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962FD-5594-3247-AF03-7DEDB1F05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2291B-DCDF-1D43-9767-8289F7546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the following function continuous at (0,0)?</a:t>
            </a:r>
          </a:p>
          <a:p>
            <a:r>
              <a:rPr lang="en-US" dirty="0"/>
              <a:t>(Show notebook)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No, because the limit does not exist.</a:t>
            </a:r>
          </a:p>
          <a:p>
            <a:r>
              <a:rPr lang="en-US" dirty="0"/>
              <a:t>Different limit candidates if we approach from different directions</a:t>
            </a:r>
          </a:p>
          <a:p>
            <a:r>
              <a:rPr lang="en-US" i="1" dirty="0"/>
              <a:t>The definition of limit is designed to detect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1ACD07-3890-CF4F-A279-9ADCBB1E9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5800" y="2876550"/>
            <a:ext cx="5740400" cy="1104900"/>
          </a:xfrm>
          <a:prstGeom prst="rect">
            <a:avLst/>
          </a:prstGeom>
        </p:spPr>
      </p:pic>
      <p:pic>
        <p:nvPicPr>
          <p:cNvPr id="6" name="Picture 5" descr="A graph of a graph showing a blue cube&#10;&#10;Description automatically generated with medium confidence">
            <a:extLst>
              <a:ext uri="{FF2B5EF4-FFF2-40B4-BE49-F238E27FC236}">
                <a16:creationId xmlns:a16="http://schemas.microsoft.com/office/drawing/2014/main" id="{742DE1D4-CDFE-3B41-3D2C-9AB3603A3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8250" y="561181"/>
            <a:ext cx="2876550" cy="23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466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6265B-674E-5D44-A3DF-4E2FB83A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subtle, in 1D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0E499-A2AB-FE48-90D7-1EF87911F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Is the following function continuous?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Yes, at every </a:t>
            </a:r>
            <a:r>
              <a:rPr lang="en-US" i="1" dirty="0"/>
              <a:t>x in the interior of the domain</a:t>
            </a:r>
          </a:p>
          <a:p>
            <a:r>
              <a:rPr lang="en-US" dirty="0"/>
              <a:t>But </a:t>
            </a:r>
            <a:r>
              <a:rPr lang="en-US" i="1" dirty="0"/>
              <a:t>f</a:t>
            </a:r>
            <a:r>
              <a:rPr lang="en-US" dirty="0"/>
              <a:t> is discontinuous at the boundary point </a:t>
            </a:r>
            <a:r>
              <a:rPr lang="en-US" i="1" dirty="0"/>
              <a:t>x = </a:t>
            </a:r>
            <a:r>
              <a:rPr lang="en-US" dirty="0"/>
              <a:t>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628760-7558-B947-84CF-B43D4BAC2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094" y="2644140"/>
            <a:ext cx="5626100" cy="419100"/>
          </a:xfrm>
          <a:prstGeom prst="rect">
            <a:avLst/>
          </a:prstGeom>
        </p:spPr>
      </p:pic>
      <p:pic>
        <p:nvPicPr>
          <p:cNvPr id="6" name="Picture 5" descr="A blue graph with lines&#10;&#10;Description automatically generated">
            <a:extLst>
              <a:ext uri="{FF2B5EF4-FFF2-40B4-BE49-F238E27FC236}">
                <a16:creationId xmlns:a16="http://schemas.microsoft.com/office/drawing/2014/main" id="{480001EE-8DFA-5F10-8617-477F68147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8203" y="574040"/>
            <a:ext cx="35306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94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5FC89-A797-644A-8A6F-3D96827CB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Vector </a:t>
            </a:r>
            <a:r>
              <a:rPr lang="en-US" dirty="0"/>
              <a:t>calculus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760C50-39C1-B84E-BC56-D56D37F053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Functions, integration and differentiation, in one and several variables</a:t>
            </a:r>
          </a:p>
        </p:txBody>
      </p:sp>
    </p:spTree>
    <p:extLst>
      <p:ext uri="{BB962C8B-B14F-4D97-AF65-F5344CB8AC3E}">
        <p14:creationId xmlns:p14="http://schemas.microsoft.com/office/powerpoint/2010/main" val="3477606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8CD908-0E30-8A41-AB6B-55B9ACECC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57" y="533400"/>
            <a:ext cx="15088424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14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3AC1A5-A45D-A147-A979-B76048DCB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768" y="207818"/>
            <a:ext cx="16822168" cy="457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ED8B72-5128-ED4F-9193-49AAD0A53747}"/>
              </a:ext>
            </a:extLst>
          </p:cNvPr>
          <p:cNvSpPr txBox="1"/>
          <p:nvPr/>
        </p:nvSpPr>
        <p:spPr>
          <a:xfrm>
            <a:off x="2209800" y="5140036"/>
            <a:ext cx="7772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two theorems can be used to decide continuity of very complicated functions, once simpler functions are proven to be continuous</a:t>
            </a:r>
          </a:p>
        </p:txBody>
      </p:sp>
    </p:spTree>
    <p:extLst>
      <p:ext uri="{BB962C8B-B14F-4D97-AF65-F5344CB8AC3E}">
        <p14:creationId xmlns:p14="http://schemas.microsoft.com/office/powerpoint/2010/main" val="39624437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4A62C-F962-874D-9BE0-CD6872436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AD1ED-0B98-E340-A5DF-A0E3D469E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polynomials in any variable</a:t>
            </a:r>
          </a:p>
          <a:p>
            <a:r>
              <a:rPr lang="en-US" dirty="0"/>
              <a:t>exponential function</a:t>
            </a:r>
          </a:p>
          <a:p>
            <a:r>
              <a:rPr lang="en-US" dirty="0"/>
              <a:t>sine, cosine …</a:t>
            </a:r>
          </a:p>
          <a:p>
            <a:r>
              <a:rPr lang="en-US" dirty="0"/>
              <a:t>any composition of such</a:t>
            </a:r>
          </a:p>
          <a:p>
            <a:r>
              <a:rPr lang="en-US" dirty="0"/>
              <a:t>careful with division!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107856-3228-F145-9BC0-E9F8EDB99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4823114"/>
            <a:ext cx="109474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6731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75DB28-EF3D-AE42-B3FA-2279B1FBD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232" y="609600"/>
            <a:ext cx="13944749" cy="538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767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0B046-EA2F-5542-81EF-A6C9C985C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3963EE-7E7B-AF4A-8661-69181828C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7800" y="2139586"/>
            <a:ext cx="1676400" cy="342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B112B7-24E0-C244-8334-5EDFDF8C7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3128456"/>
            <a:ext cx="4419600" cy="16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58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586DA-ADFB-4348-B031-AFE59B01B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Single-variable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4D312-FA62-D44E-BC90-A4E8F54B5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”ordinary” functions </a:t>
            </a:r>
            <a:r>
              <a:rPr lang="en-US" i="1" dirty="0"/>
              <a:t>f</a:t>
            </a:r>
            <a:r>
              <a:rPr lang="en-US" dirty="0"/>
              <a:t> : [</a:t>
            </a:r>
            <a:r>
              <a:rPr lang="en-US" i="1" dirty="0" err="1"/>
              <a:t>a</a:t>
            </a:r>
            <a:r>
              <a:rPr lang="en-US" dirty="0" err="1"/>
              <a:t>,</a:t>
            </a:r>
            <a:r>
              <a:rPr lang="en-US" i="1" dirty="0" err="1"/>
              <a:t>b</a:t>
            </a:r>
            <a:r>
              <a:rPr lang="en-US" dirty="0"/>
              <a:t>] ⊂</a:t>
            </a:r>
            <a:r>
              <a:rPr lang="en-US" dirty="0" err="1"/>
              <a:t>ℝ</a:t>
            </a:r>
            <a:r>
              <a:rPr lang="en-US" dirty="0"/>
              <a:t> → </a:t>
            </a:r>
            <a:r>
              <a:rPr lang="en-US" dirty="0" err="1"/>
              <a:t>ℝ</a:t>
            </a:r>
            <a:r>
              <a:rPr lang="en-US" dirty="0"/>
              <a:t>, consider the derivative: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if the limit exists.</a:t>
            </a:r>
          </a:p>
          <a:p>
            <a:r>
              <a:rPr lang="en-US" dirty="0"/>
              <a:t>Indeed, for vector-valued functions, the partial derivative is calculated as if </a:t>
            </a:r>
            <a:r>
              <a:rPr lang="en-US" i="1" dirty="0"/>
              <a:t>f</a:t>
            </a:r>
            <a:r>
              <a:rPr lang="en-US" dirty="0"/>
              <a:t> was a1-variable function!</a:t>
            </a:r>
          </a:p>
          <a:p>
            <a:r>
              <a:rPr lang="en-US" dirty="0"/>
              <a:t>All the other variables are "held constant"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D8C810-4576-E94B-9AFE-DDF035B1A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6063" y="2921000"/>
            <a:ext cx="4419600" cy="749300"/>
          </a:xfrm>
          <a:prstGeom prst="rect">
            <a:avLst/>
          </a:prstGeom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0DC092BF-E311-1B4B-97A8-404733C67145}"/>
              </a:ext>
            </a:extLst>
          </p:cNvPr>
          <p:cNvSpPr/>
          <p:nvPr/>
        </p:nvSpPr>
        <p:spPr>
          <a:xfrm>
            <a:off x="9138876" y="2804679"/>
            <a:ext cx="1551709" cy="981941"/>
          </a:xfrm>
          <a:prstGeom prst="wedgeEllipseCallout">
            <a:avLst>
              <a:gd name="adj1" fmla="val -66369"/>
              <a:gd name="adj2" fmla="val -24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0FF925-2ABD-F644-AA3E-71FC9DEDC63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100000" contrast="100000"/>
          </a:blip>
          <a:stretch>
            <a:fillRect/>
          </a:stretch>
        </p:blipFill>
        <p:spPr>
          <a:xfrm>
            <a:off x="9692481" y="2921000"/>
            <a:ext cx="4445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18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C43E3-C22B-1C41-816E-67036891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 as slope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63338-F397-6B4F-9D1D-6AE814B99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Derivative is the </a:t>
            </a:r>
            <a:r>
              <a:rPr lang="en-US" i="1" dirty="0"/>
              <a:t>slope of tangent at x</a:t>
            </a:r>
          </a:p>
          <a:p>
            <a:r>
              <a:rPr lang="en-US" dirty="0"/>
              <a:t>When</a:t>
            </a:r>
            <a:r>
              <a:rPr lang="en-US" i="1" dirty="0"/>
              <a:t> 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 has a derivative at </a:t>
            </a:r>
            <a:r>
              <a:rPr lang="en-US" i="1" dirty="0"/>
              <a:t>x</a:t>
            </a:r>
            <a:r>
              <a:rPr lang="en-US" dirty="0"/>
              <a:t>, the</a:t>
            </a:r>
            <a:br>
              <a:rPr lang="en-US" dirty="0"/>
            </a:br>
            <a:r>
              <a:rPr lang="en-US" dirty="0"/>
              <a:t>function </a:t>
            </a:r>
            <a:r>
              <a:rPr lang="en-US" i="1" dirty="0"/>
              <a:t>can be</a:t>
            </a:r>
            <a:br>
              <a:rPr lang="en-US" i="1" dirty="0"/>
            </a:br>
            <a:r>
              <a:rPr lang="en-US" i="1" dirty="0"/>
              <a:t>approximated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dirty="0"/>
              <a:t>Here</a:t>
            </a:r>
            <a:r>
              <a:rPr lang="en-US" i="1" dirty="0"/>
              <a:t> y is close to 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2A15B-DB7E-7446-9D8E-69D4EC344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5646" y="2086475"/>
            <a:ext cx="4729454" cy="3549656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6162E82-4FAD-954E-9D1F-EC34BECF18FD}"/>
              </a:ext>
            </a:extLst>
          </p:cNvPr>
          <p:cNvCxnSpPr/>
          <p:nvPr/>
        </p:nvCxnSpPr>
        <p:spPr>
          <a:xfrm>
            <a:off x="7647709" y="2086475"/>
            <a:ext cx="1537855" cy="1148562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2742500-E4DC-3B46-8C21-8BE4EF11C5DD}"/>
              </a:ext>
            </a:extLst>
          </p:cNvPr>
          <p:cNvCxnSpPr/>
          <p:nvPr/>
        </p:nvCxnSpPr>
        <p:spPr>
          <a:xfrm>
            <a:off x="8416636" y="2660756"/>
            <a:ext cx="4641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BF9119-95AA-204E-97A8-B86B8A681254}"/>
              </a:ext>
            </a:extLst>
          </p:cNvPr>
          <p:cNvCxnSpPr/>
          <p:nvPr/>
        </p:nvCxnSpPr>
        <p:spPr>
          <a:xfrm flipV="1">
            <a:off x="8853054" y="2660756"/>
            <a:ext cx="0" cy="3957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EAD95E9-0A1B-CF40-A693-2A73F3048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4345" y="2193238"/>
            <a:ext cx="406400" cy="266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5E3478-9D0E-2449-BFD7-9E555F04BE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9664" y="2679007"/>
            <a:ext cx="431800" cy="342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9019021-627B-A944-8784-6E19E3E74D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873" y="3823494"/>
            <a:ext cx="5626100" cy="355600"/>
          </a:xfrm>
          <a:prstGeom prst="rect">
            <a:avLst/>
          </a:prstGeom>
        </p:spPr>
      </p:pic>
      <p:sp>
        <p:nvSpPr>
          <p:cNvPr id="14" name="Oval Callout 13">
            <a:extLst>
              <a:ext uri="{FF2B5EF4-FFF2-40B4-BE49-F238E27FC236}">
                <a16:creationId xmlns:a16="http://schemas.microsoft.com/office/drawing/2014/main" id="{BC91CCF8-EDFB-A147-AB26-A6FA483BAFE0}"/>
              </a:ext>
            </a:extLst>
          </p:cNvPr>
          <p:cNvSpPr/>
          <p:nvPr/>
        </p:nvSpPr>
        <p:spPr>
          <a:xfrm>
            <a:off x="4003964" y="4654447"/>
            <a:ext cx="2994243" cy="1792932"/>
          </a:xfrm>
          <a:prstGeom prst="wedgeEllipseCallout">
            <a:avLst>
              <a:gd name="adj1" fmla="val -46982"/>
              <a:gd name="adj2" fmla="val -721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Want something like this for vector-valued </a:t>
            </a:r>
            <a:r>
              <a:rPr lang="en-US" sz="2400" dirty="0" err="1"/>
              <a:t>funcs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2586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C94EF-E10B-6A46-8C84-BEEB341D1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 as slope/tangent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01496-4DB8-3C40-A517-07689B372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737" y="5830093"/>
            <a:ext cx="8457481" cy="1325563"/>
          </a:xfrm>
        </p:spPr>
        <p:txBody>
          <a:bodyPr/>
          <a:lstStyle/>
          <a:p>
            <a:r>
              <a:rPr lang="en-US" dirty="0"/>
              <a:t>Partial derivative is the rate of change as one moves in one direction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A094DE-569A-114B-A7BB-57B740ED9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39417"/>
            <a:ext cx="5854700" cy="43942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87343-2243-1A40-8C9B-A81A74F7D2A3}"/>
              </a:ext>
            </a:extLst>
          </p:cNvPr>
          <p:cNvCxnSpPr/>
          <p:nvPr/>
        </p:nvCxnSpPr>
        <p:spPr>
          <a:xfrm>
            <a:off x="6373091" y="3144981"/>
            <a:ext cx="498070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C2F7DF8-217F-574C-8D86-38E054B2C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737" y="1532292"/>
            <a:ext cx="4729454" cy="354965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C90F58-829C-FA4B-B453-B47952A6C04A}"/>
              </a:ext>
            </a:extLst>
          </p:cNvPr>
          <p:cNvCxnSpPr/>
          <p:nvPr/>
        </p:nvCxnSpPr>
        <p:spPr>
          <a:xfrm>
            <a:off x="1828800" y="1532292"/>
            <a:ext cx="1537855" cy="1148562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45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9E24E-74BF-E947-B18B-178D4438E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Existence of partial derivatives seems good …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8F62D4-554F-1F44-8CD8-90210F4BC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13" y="1602222"/>
            <a:ext cx="11150816" cy="4904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80D5F7-8ACF-3D49-9D95-F898AB185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8913" y="1843521"/>
            <a:ext cx="5854700" cy="4394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B84FBA-8421-E341-893E-82BE52D5E4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0153" y="1843521"/>
            <a:ext cx="5854700" cy="4394200"/>
          </a:xfrm>
          <a:prstGeom prst="rect">
            <a:avLst/>
          </a:prstGeom>
        </p:spPr>
      </p:pic>
      <p:sp>
        <p:nvSpPr>
          <p:cNvPr id="10" name="Explosion 1 9">
            <a:extLst>
              <a:ext uri="{FF2B5EF4-FFF2-40B4-BE49-F238E27FC236}">
                <a16:creationId xmlns:a16="http://schemas.microsoft.com/office/drawing/2014/main" id="{27F967C3-8BE0-4541-8043-A8CE025B871F}"/>
              </a:ext>
            </a:extLst>
          </p:cNvPr>
          <p:cNvSpPr/>
          <p:nvPr/>
        </p:nvSpPr>
        <p:spPr>
          <a:xfrm>
            <a:off x="2888673" y="1316182"/>
            <a:ext cx="6414654" cy="4752109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Existence of partial derivatives at a point is NOT GOOD ENOUGH!</a:t>
            </a:r>
          </a:p>
        </p:txBody>
      </p:sp>
    </p:spTree>
    <p:extLst>
      <p:ext uri="{BB962C8B-B14F-4D97-AF65-F5344CB8AC3E}">
        <p14:creationId xmlns:p14="http://schemas.microsoft.com/office/powerpoint/2010/main" val="425690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4B42AD-2EC5-9C4C-9092-5680F37B1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580" y="415636"/>
            <a:ext cx="15492705" cy="5624945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03BA840D-3C21-AE47-966F-647B5D776284}"/>
              </a:ext>
            </a:extLst>
          </p:cNvPr>
          <p:cNvSpPr/>
          <p:nvPr/>
        </p:nvSpPr>
        <p:spPr>
          <a:xfrm>
            <a:off x="10087929" y="2008909"/>
            <a:ext cx="2382982" cy="1607127"/>
          </a:xfrm>
          <a:prstGeom prst="wedgeEllipseCallout">
            <a:avLst>
              <a:gd name="adj1" fmla="val -93507"/>
              <a:gd name="adj2" fmla="val 47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does this mean?</a:t>
            </a:r>
          </a:p>
        </p:txBody>
      </p:sp>
    </p:spTree>
    <p:extLst>
      <p:ext uri="{BB962C8B-B14F-4D97-AF65-F5344CB8AC3E}">
        <p14:creationId xmlns:p14="http://schemas.microsoft.com/office/powerpoint/2010/main" val="52040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44C87-C4D0-9567-B086-3BD49F368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Compared to yesterday 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8C72E-F5A9-2AC1-4701-25942A5C6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studied Banach spaces of functions:</a:t>
            </a:r>
          </a:p>
          <a:p>
            <a:endParaRPr lang="en-US" dirty="0"/>
          </a:p>
          <a:p>
            <a:r>
              <a:rPr lang="en-US" dirty="0"/>
              <a:t>Metric measured </a:t>
            </a:r>
            <a:r>
              <a:rPr lang="en-US" i="1" dirty="0"/>
              <a:t>distance between functions</a:t>
            </a:r>
            <a:endParaRPr lang="en-US" dirty="0"/>
          </a:p>
          <a:p>
            <a:r>
              <a:rPr lang="en-US" dirty="0"/>
              <a:t>Now, we study the </a:t>
            </a:r>
            <a:r>
              <a:rPr lang="en-US" i="1" dirty="0"/>
              <a:t>function itself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the metric measures </a:t>
            </a:r>
            <a:r>
              <a:rPr lang="en-US" i="1" dirty="0"/>
              <a:t>distance in Euclidean space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9EDCC5-C5D9-EA2F-D479-B30399426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150" y="2423160"/>
            <a:ext cx="4203700" cy="342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4BF87C-D3B6-7057-6A62-D34CAD425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0" y="4062730"/>
            <a:ext cx="27940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26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8F34-6469-574B-B1CB-CEE6BC482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Interpretation of diffability condition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2C50C-C4FD-D24B-B5FD-06B23A65A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Condition for a </a:t>
            </a:r>
            <a:r>
              <a:rPr lang="en-US" i="1" dirty="0"/>
              <a:t>first-order Taylor polynomial at </a:t>
            </a:r>
            <a:r>
              <a:rPr lang="en-US" b="1" dirty="0"/>
              <a:t>x</a:t>
            </a:r>
            <a:r>
              <a:rPr lang="en-US" baseline="-25000" dirty="0"/>
              <a:t>0</a:t>
            </a:r>
          </a:p>
          <a:p>
            <a:endParaRPr lang="en-US" baseline="-25000" dirty="0"/>
          </a:p>
          <a:p>
            <a:endParaRPr lang="en-US" baseline="-25000" dirty="0"/>
          </a:p>
          <a:p>
            <a:endParaRPr lang="en-US" baseline="-25000" dirty="0"/>
          </a:p>
          <a:p>
            <a:endParaRPr lang="en-US" baseline="-25000" dirty="0"/>
          </a:p>
          <a:p>
            <a:r>
              <a:rPr lang="en-US" dirty="0"/>
              <a:t>Generalization of the slope of the tangent line to higher dimensions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03A903-2060-2A49-8B36-381E4FC8E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600" y="3022600"/>
            <a:ext cx="6654800" cy="406400"/>
          </a:xfrm>
          <a:prstGeom prst="rect">
            <a:avLst/>
          </a:prstGeom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C5208508-CF46-0E46-966F-A881056AF580}"/>
              </a:ext>
            </a:extLst>
          </p:cNvPr>
          <p:cNvSpPr/>
          <p:nvPr/>
        </p:nvSpPr>
        <p:spPr>
          <a:xfrm>
            <a:off x="9005455" y="1191491"/>
            <a:ext cx="2482273" cy="1831109"/>
          </a:xfrm>
          <a:prstGeom prst="wedgeEllipseCallout">
            <a:avLst>
              <a:gd name="adj1" fmla="val -69647"/>
              <a:gd name="adj2" fmla="val 488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term</a:t>
            </a:r>
          </a:p>
        </p:txBody>
      </p:sp>
    </p:spTree>
    <p:extLst>
      <p:ext uri="{BB962C8B-B14F-4D97-AF65-F5344CB8AC3E}">
        <p14:creationId xmlns:p14="http://schemas.microsoft.com/office/powerpoint/2010/main" val="20754885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6C3B60-36CE-AB40-98B5-E08EB2DEC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51" y="471054"/>
            <a:ext cx="18063935" cy="5209309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45E87934-4AEB-9E4B-A6EB-D03CBA465F18}"/>
              </a:ext>
            </a:extLst>
          </p:cNvPr>
          <p:cNvSpPr/>
          <p:nvPr/>
        </p:nvSpPr>
        <p:spPr>
          <a:xfrm>
            <a:off x="7952509" y="0"/>
            <a:ext cx="2923309" cy="146858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Intuitive, and good to know</a:t>
            </a:r>
          </a:p>
        </p:txBody>
      </p:sp>
      <p:sp>
        <p:nvSpPr>
          <p:cNvPr id="5" name="Oval Callout 4">
            <a:extLst>
              <a:ext uri="{FF2B5EF4-FFF2-40B4-BE49-F238E27FC236}">
                <a16:creationId xmlns:a16="http://schemas.microsoft.com/office/drawing/2014/main" id="{6A03C006-20FD-1E45-BE06-62C821AA1B28}"/>
              </a:ext>
            </a:extLst>
          </p:cNvPr>
          <p:cNvSpPr/>
          <p:nvPr/>
        </p:nvSpPr>
        <p:spPr>
          <a:xfrm>
            <a:off x="9227127" y="1745673"/>
            <a:ext cx="2923309" cy="146858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Resolves the ugly example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E07B8D99-D2F1-4248-AA7E-CFA9F41A4F82}"/>
                  </a:ext>
                </a:extLst>
              </p14:cNvPr>
              <p14:cNvContentPartPr/>
              <p14:nvPr/>
            </p14:nvContentPartPr>
            <p14:xfrm>
              <a:off x="823298" y="4998022"/>
              <a:ext cx="4119120" cy="2487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E07B8D99-D2F1-4248-AA7E-CFA9F41A4F8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3658" y="4818022"/>
                <a:ext cx="4298760" cy="60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0831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45A32-8145-124C-8D63-2DADBF868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Continuously differentiable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A54CE-DE7A-BF45-997D-D2E808C9D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4108" y="1825625"/>
            <a:ext cx="5839691" cy="4351338"/>
          </a:xfrm>
        </p:spPr>
        <p:txBody>
          <a:bodyPr/>
          <a:lstStyle/>
          <a:p>
            <a:r>
              <a:rPr lang="en-US" dirty="0"/>
              <a:t>These functions can always be approximated by first-order Polynomials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918533-D3EE-EF4C-A209-1F8EB5D93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9000"/>
            <a:ext cx="15766038" cy="251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169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91FE43-6508-1244-BB91-E7325A420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73" y="114028"/>
            <a:ext cx="11540835" cy="6512670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C215250D-86BD-B24A-ABD4-4B6E8D97CDC2}"/>
              </a:ext>
            </a:extLst>
          </p:cNvPr>
          <p:cNvSpPr/>
          <p:nvPr/>
        </p:nvSpPr>
        <p:spPr>
          <a:xfrm>
            <a:off x="8894616" y="1385455"/>
            <a:ext cx="2396837" cy="942108"/>
          </a:xfrm>
          <a:prstGeom prst="wedgeEllipseCallout">
            <a:avLst>
              <a:gd name="adj1" fmla="val -74236"/>
              <a:gd name="adj2" fmla="val 15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Linearity</a:t>
            </a:r>
          </a:p>
        </p:txBody>
      </p:sp>
      <p:sp>
        <p:nvSpPr>
          <p:cNvPr id="5" name="Oval Callout 4">
            <a:extLst>
              <a:ext uri="{FF2B5EF4-FFF2-40B4-BE49-F238E27FC236}">
                <a16:creationId xmlns:a16="http://schemas.microsoft.com/office/drawing/2014/main" id="{290A8963-CEBD-2A40-B969-849F003B61E6}"/>
              </a:ext>
            </a:extLst>
          </p:cNvPr>
          <p:cNvSpPr/>
          <p:nvPr/>
        </p:nvSpPr>
        <p:spPr>
          <a:xfrm>
            <a:off x="8894616" y="1385455"/>
            <a:ext cx="2396837" cy="942108"/>
          </a:xfrm>
          <a:prstGeom prst="wedgeEllipseCallout">
            <a:avLst>
              <a:gd name="adj1" fmla="val -53427"/>
              <a:gd name="adj2" fmla="val 46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Linearity</a:t>
            </a:r>
          </a:p>
        </p:txBody>
      </p:sp>
      <p:sp>
        <p:nvSpPr>
          <p:cNvPr id="6" name="Oval Callout 5">
            <a:extLst>
              <a:ext uri="{FF2B5EF4-FFF2-40B4-BE49-F238E27FC236}">
                <a16:creationId xmlns:a16="http://schemas.microsoft.com/office/drawing/2014/main" id="{15E69BCB-B1BA-7A4A-8126-96DA77702017}"/>
              </a:ext>
            </a:extLst>
          </p:cNvPr>
          <p:cNvSpPr/>
          <p:nvPr/>
        </p:nvSpPr>
        <p:spPr>
          <a:xfrm>
            <a:off x="9227125" y="3955474"/>
            <a:ext cx="2396837" cy="1149927"/>
          </a:xfrm>
          <a:prstGeom prst="wedgeEllipseCallout">
            <a:avLst>
              <a:gd name="adj1" fmla="val -82328"/>
              <a:gd name="adj2" fmla="val 134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 rule</a:t>
            </a:r>
          </a:p>
        </p:txBody>
      </p:sp>
      <p:sp>
        <p:nvSpPr>
          <p:cNvPr id="7" name="Oval Callout 6">
            <a:extLst>
              <a:ext uri="{FF2B5EF4-FFF2-40B4-BE49-F238E27FC236}">
                <a16:creationId xmlns:a16="http://schemas.microsoft.com/office/drawing/2014/main" id="{32385D50-ABFD-F649-823E-8AD6C0E20DD5}"/>
              </a:ext>
            </a:extLst>
          </p:cNvPr>
          <p:cNvSpPr/>
          <p:nvPr/>
        </p:nvSpPr>
        <p:spPr>
          <a:xfrm>
            <a:off x="9102434" y="5534892"/>
            <a:ext cx="2396837" cy="1149927"/>
          </a:xfrm>
          <a:prstGeom prst="wedgeEllipseCallout">
            <a:avLst>
              <a:gd name="adj1" fmla="val -85796"/>
              <a:gd name="adj2" fmla="val -820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Quotient rule</a:t>
            </a:r>
          </a:p>
        </p:txBody>
      </p:sp>
    </p:spTree>
    <p:extLst>
      <p:ext uri="{BB962C8B-B14F-4D97-AF65-F5344CB8AC3E}">
        <p14:creationId xmlns:p14="http://schemas.microsoft.com/office/powerpoint/2010/main" val="31696828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36A114-3C6E-CE4D-9CDC-EBA225062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24" y="581890"/>
            <a:ext cx="17084994" cy="545869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6ADD649-8644-4A4E-85FE-410D14222447}"/>
                  </a:ext>
                </a:extLst>
              </p14:cNvPr>
              <p14:cNvContentPartPr/>
              <p14:nvPr/>
            </p14:nvContentPartPr>
            <p14:xfrm>
              <a:off x="2134069" y="5462062"/>
              <a:ext cx="6292440" cy="1022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6ADD649-8644-4A4E-85FE-410D1422244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44429" y="5282422"/>
                <a:ext cx="6472080" cy="46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28105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C7EF33-584E-0D49-B8F3-1FBB03E67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DE701A-162D-DB43-9053-A62CD621E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90" y="205105"/>
            <a:ext cx="8797290" cy="777875"/>
          </a:xfrm>
        </p:spPr>
        <p:txBody>
          <a:bodyPr/>
          <a:lstStyle/>
          <a:p>
            <a:r>
              <a:rPr lang="en-US" dirty="0"/>
              <a:t>Ex: Drone measuring temperature</a:t>
            </a:r>
          </a:p>
        </p:txBody>
      </p:sp>
    </p:spTree>
    <p:extLst>
      <p:ext uri="{BB962C8B-B14F-4D97-AF65-F5344CB8AC3E}">
        <p14:creationId xmlns:p14="http://schemas.microsoft.com/office/powerpoint/2010/main" val="24597951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B3EE6-E236-8345-B1CD-B16C24A5B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derivatives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C8D5A-EC82-9446-B510-B78ED529D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f</a:t>
            </a:r>
            <a:r>
              <a:rPr lang="en-US" dirty="0"/>
              <a:t> is of class </a:t>
            </a:r>
            <a:r>
              <a:rPr lang="en-US" i="1" dirty="0"/>
              <a:t>C</a:t>
            </a:r>
            <a:r>
              <a:rPr lang="en-US" baseline="30000" dirty="0"/>
              <a:t>2</a:t>
            </a:r>
            <a:r>
              <a:rPr lang="en-US" dirty="0"/>
              <a:t> if the partial derivatives (matrix elements of </a:t>
            </a:r>
            <a:r>
              <a:rPr lang="en-US" i="1" dirty="0"/>
              <a:t>Df</a:t>
            </a:r>
            <a:r>
              <a:rPr lang="en-US" dirty="0"/>
              <a:t>) are of class </a:t>
            </a:r>
            <a:r>
              <a:rPr lang="en-US" i="1" dirty="0"/>
              <a:t>C</a:t>
            </a:r>
            <a:r>
              <a:rPr lang="en-US" baseline="30000" dirty="0"/>
              <a:t>1</a:t>
            </a:r>
          </a:p>
          <a:p>
            <a:r>
              <a:rPr lang="en-US" dirty="0"/>
              <a:t>Matrix elements of </a:t>
            </a:r>
            <a:r>
              <a:rPr lang="en-US" i="1" dirty="0"/>
              <a:t>D</a:t>
            </a:r>
            <a:r>
              <a:rPr lang="en-US" dirty="0"/>
              <a:t>(</a:t>
            </a:r>
            <a:r>
              <a:rPr lang="en-US" i="1" dirty="0"/>
              <a:t>Df</a:t>
            </a:r>
            <a:r>
              <a:rPr lang="en-US" dirty="0"/>
              <a:t>) = </a:t>
            </a:r>
            <a:r>
              <a:rPr lang="en-US" i="1" dirty="0"/>
              <a:t>D</a:t>
            </a:r>
            <a:r>
              <a:rPr lang="en-US" baseline="30000" dirty="0"/>
              <a:t>2</a:t>
            </a:r>
            <a:r>
              <a:rPr lang="en-US" i="1" dirty="0"/>
              <a:t>f</a:t>
            </a:r>
            <a:r>
              <a:rPr lang="en-US" dirty="0"/>
              <a:t>: Iterated partial derivatives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Fact: If </a:t>
            </a:r>
            <a:r>
              <a:rPr lang="en-US" i="1" dirty="0"/>
              <a:t>C</a:t>
            </a:r>
            <a:r>
              <a:rPr lang="en-US" baseline="30000" dirty="0"/>
              <a:t>2</a:t>
            </a:r>
            <a:r>
              <a:rPr lang="en-US" dirty="0"/>
              <a:t>, then partial derivatives </a:t>
            </a:r>
            <a:r>
              <a:rPr lang="en-US" i="1" dirty="0"/>
              <a:t>are symmetric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457C57-2A65-8BA1-211F-FB1C76176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5820" y="3504634"/>
            <a:ext cx="3784600" cy="901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BB7F35-AC50-1400-A700-F1AD14330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6630" y="3504634"/>
            <a:ext cx="21336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88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5DA8B0-69F5-504A-AF72-36FE65536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5" y="83134"/>
            <a:ext cx="18202022" cy="6608618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78652249-F24B-AE48-9D77-00E56A31D6D6}"/>
              </a:ext>
            </a:extLst>
          </p:cNvPr>
          <p:cNvSpPr/>
          <p:nvPr/>
        </p:nvSpPr>
        <p:spPr>
          <a:xfrm>
            <a:off x="9892144" y="138546"/>
            <a:ext cx="2646219" cy="1898072"/>
          </a:xfrm>
          <a:prstGeom prst="wedgeEllipseCallout">
            <a:avLst>
              <a:gd name="adj1" fmla="val -98611"/>
              <a:gd name="adj2" fmla="val -3101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Important for optimization!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362FBD9-80E8-7B40-A4AF-3AEDE2EE2A4A}"/>
                  </a:ext>
                </a:extLst>
              </p14:cNvPr>
              <p14:cNvContentPartPr/>
              <p14:nvPr/>
            </p14:nvContentPartPr>
            <p14:xfrm>
              <a:off x="3139680" y="2112491"/>
              <a:ext cx="5912640" cy="12607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362FBD9-80E8-7B40-A4AF-3AEDE2EE2A4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22040" y="2094851"/>
                <a:ext cx="5948280" cy="129636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Oval Callout 12">
            <a:extLst>
              <a:ext uri="{FF2B5EF4-FFF2-40B4-BE49-F238E27FC236}">
                <a16:creationId xmlns:a16="http://schemas.microsoft.com/office/drawing/2014/main" id="{BEB85F3D-5750-CD46-AED0-3262A5A1938B}"/>
              </a:ext>
            </a:extLst>
          </p:cNvPr>
          <p:cNvSpPr/>
          <p:nvPr/>
        </p:nvSpPr>
        <p:spPr>
          <a:xfrm>
            <a:off x="8368146" y="4156363"/>
            <a:ext cx="2604654" cy="1136073"/>
          </a:xfrm>
          <a:prstGeom prst="wedgeEllipseCallout">
            <a:avLst>
              <a:gd name="adj1" fmla="val -43705"/>
              <a:gd name="adj2" fmla="val -1118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Polynomial!</a:t>
            </a:r>
          </a:p>
        </p:txBody>
      </p:sp>
    </p:spTree>
    <p:extLst>
      <p:ext uri="{BB962C8B-B14F-4D97-AF65-F5344CB8AC3E}">
        <p14:creationId xmlns:p14="http://schemas.microsoft.com/office/powerpoint/2010/main" val="319275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3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2D3D4C-46E3-EB4C-92C8-EE140CD89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90" y="0"/>
            <a:ext cx="17445237" cy="669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018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F6AFA1-1FDB-FB45-945D-0B6CA4557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491" y="-137628"/>
            <a:ext cx="9047018" cy="67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08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56CC0-3AC3-5540-A48A-A695897FA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of several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218A8-D1BF-904D-911D-F58B352FF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turn to the study of </a:t>
            </a:r>
            <a:r>
              <a:rPr lang="en-US" i="1" dirty="0"/>
              <a:t>vector valued</a:t>
            </a:r>
            <a:r>
              <a:rPr lang="en-US" dirty="0"/>
              <a:t> functions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Paths					Scalar-valued functions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C99F21-D29B-5149-903F-AE4993743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2873" y="2582467"/>
            <a:ext cx="1828800" cy="355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F34CCA-E624-244F-980D-3F28301DD9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4810" y="2582467"/>
            <a:ext cx="2654300" cy="355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DB8BC8-8FB7-BD4D-AB3F-8BE4E07353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123" y="3947915"/>
            <a:ext cx="2654300" cy="406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6E8A93-05FC-2044-99A6-9F29F71263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5817" y="3919934"/>
            <a:ext cx="2578100" cy="406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95193E-4F81-8648-8B23-2F93705361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460" y="4201354"/>
            <a:ext cx="5905500" cy="285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50F8198-F258-FC4B-A321-90EFC08CB3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8682" y="4537075"/>
            <a:ext cx="2921000" cy="1955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C78495A-389C-F346-A8F6-D661D50CB3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78213" y="681037"/>
            <a:ext cx="1731408" cy="259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991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F8660-4125-714E-ACED-38AA55CAA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5DA13-AFF2-4C41-9533-0A9BD3021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6964"/>
            <a:ext cx="10515600" cy="13255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Jacobian is zero</a:t>
            </a:r>
          </a:p>
          <a:p>
            <a:r>
              <a:rPr lang="en-US" dirty="0"/>
              <a:t>Archetypal examples of </a:t>
            </a:r>
            <a:r>
              <a:rPr lang="en-US" b="1" i="1" dirty="0"/>
              <a:t>local maximum, local minimum, and saddle point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5B50F3-1972-D445-8CDB-C789F4B2F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1" y="2902527"/>
            <a:ext cx="365760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62A61C-E620-B547-8A5E-F767718AC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902527"/>
            <a:ext cx="3657600" cy="274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BE0520-D551-DF4E-A2A4-1FC0FC1D2B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2510" y="2902527"/>
            <a:ext cx="3657600" cy="274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2EAAFF-3712-9347-9B1D-D2845C717E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0850" y="5858164"/>
            <a:ext cx="977900" cy="406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BF5953-9265-F345-9EA8-A3FBBCED96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97159" y="5851237"/>
            <a:ext cx="977900" cy="406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B81B2D-66B4-594D-9616-F2355B32E5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1054" y="5851237"/>
            <a:ext cx="11938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4807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99138E-8F11-FA4F-AD34-1AEBB718B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431" y="436418"/>
            <a:ext cx="12708587" cy="598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402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05AF2-A46D-1153-D163-33AB14B9A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231B0-4DA6-E78D-B461-0C81A747E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56910" cy="4351338"/>
          </a:xfrm>
        </p:spPr>
        <p:txBody>
          <a:bodyPr/>
          <a:lstStyle/>
          <a:p>
            <a:r>
              <a:rPr lang="en-US" dirty="0"/>
              <a:t>Series and </a:t>
            </a:r>
            <a:r>
              <a:rPr lang="en-US" dirty="0" err="1"/>
              <a:t>convergece</a:t>
            </a:r>
            <a:r>
              <a:rPr lang="en-US" dirty="0"/>
              <a:t> of series</a:t>
            </a:r>
          </a:p>
          <a:p>
            <a:r>
              <a:rPr lang="en-US" dirty="0"/>
              <a:t>Integration over curves, surfaces, volumes ...</a:t>
            </a:r>
          </a:p>
          <a:p>
            <a:r>
              <a:rPr lang="en-US" dirty="0"/>
              <a:t>Vector operations: curl, divergence, gradient ...</a:t>
            </a:r>
          </a:p>
          <a:p>
            <a:r>
              <a:rPr lang="en-US" dirty="0"/>
              <a:t>Gauss’ and </a:t>
            </a:r>
            <a:r>
              <a:rPr lang="en-US" dirty="0" err="1"/>
              <a:t>Stoke’s</a:t>
            </a:r>
            <a:r>
              <a:rPr lang="en-US" dirty="0"/>
              <a:t> theorems for integration</a:t>
            </a:r>
          </a:p>
          <a:p>
            <a:r>
              <a:rPr lang="en-US" dirty="0"/>
              <a:t>My presentation is based on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pic>
        <p:nvPicPr>
          <p:cNvPr id="5" name="Picture 4" descr="A book cover with a planet and the sun&#10;&#10;Description automatically generated">
            <a:extLst>
              <a:ext uri="{FF2B5EF4-FFF2-40B4-BE49-F238E27FC236}">
                <a16:creationId xmlns:a16="http://schemas.microsoft.com/office/drawing/2014/main" id="{1FB575B8-7A69-AAF1-DE4E-E16F68585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0"/>
            <a:ext cx="5410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957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258B6-6055-DA4A-B0DD-E15ACF1D3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quantum chemistry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D680A-534D-144F-B4F6-8A3BDCBA9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Most </a:t>
            </a:r>
            <a:r>
              <a:rPr lang="en-US" dirty="0"/>
              <a:t>methods can be formulated as: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52B5F9-9FF5-B848-968B-5BE7C2EE7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459" y="2611004"/>
            <a:ext cx="7607300" cy="444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A1E818-EBF9-8042-9C1F-3D24FD669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36818"/>
            <a:ext cx="10210800" cy="1409700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id="{008E7818-53DE-5C4B-B0D2-67C8F2DAF621}"/>
              </a:ext>
            </a:extLst>
          </p:cNvPr>
          <p:cNvSpPr/>
          <p:nvPr/>
        </p:nvSpPr>
        <p:spPr>
          <a:xfrm>
            <a:off x="7218218" y="488084"/>
            <a:ext cx="3830782" cy="1784061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of the main reasons to study vector calculus</a:t>
            </a:r>
          </a:p>
        </p:txBody>
      </p:sp>
    </p:spTree>
    <p:extLst>
      <p:ext uri="{BB962C8B-B14F-4D97-AF65-F5344CB8AC3E}">
        <p14:creationId xmlns:p14="http://schemas.microsoft.com/office/powerpoint/2010/main" val="357047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61828-F592-E340-8B0A-218A87E3D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typical domain </a:t>
            </a:r>
            <a:r>
              <a:rPr lang="en-US" dirty="0" err="1"/>
              <a:t>Ω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BA13D0-CD0C-8B4D-BEBA-F97480232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686" y="3429000"/>
            <a:ext cx="9055100" cy="2959100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32811924-B76A-F741-9152-66EE9F245788}"/>
              </a:ext>
            </a:extLst>
          </p:cNvPr>
          <p:cNvSpPr/>
          <p:nvPr/>
        </p:nvSpPr>
        <p:spPr>
          <a:xfrm>
            <a:off x="5126182" y="1898072"/>
            <a:ext cx="2923309" cy="168332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Boxes in </a:t>
            </a:r>
            <a:r>
              <a:rPr lang="en-US" sz="2800" i="1" dirty="0"/>
              <a:t>n</a:t>
            </a:r>
            <a:r>
              <a:rPr lang="en-US" sz="2800" dirty="0"/>
              <a:t> dimensions</a:t>
            </a:r>
          </a:p>
        </p:txBody>
      </p:sp>
      <p:sp>
        <p:nvSpPr>
          <p:cNvPr id="7" name="Oval Callout 6">
            <a:extLst>
              <a:ext uri="{FF2B5EF4-FFF2-40B4-BE49-F238E27FC236}">
                <a16:creationId xmlns:a16="http://schemas.microsoft.com/office/drawing/2014/main" id="{8AE1FCED-7F47-344E-968C-B19494984FA4}"/>
              </a:ext>
            </a:extLst>
          </p:cNvPr>
          <p:cNvSpPr/>
          <p:nvPr/>
        </p:nvSpPr>
        <p:spPr>
          <a:xfrm>
            <a:off x="1748559" y="2951018"/>
            <a:ext cx="2490932" cy="168332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Intervals are typical</a:t>
            </a:r>
          </a:p>
        </p:txBody>
      </p:sp>
      <p:sp>
        <p:nvSpPr>
          <p:cNvPr id="8" name="Oval Callout 7">
            <a:extLst>
              <a:ext uri="{FF2B5EF4-FFF2-40B4-BE49-F238E27FC236}">
                <a16:creationId xmlns:a16="http://schemas.microsoft.com/office/drawing/2014/main" id="{15ED6164-0A5D-1942-AFD6-7D14FDF324C1}"/>
              </a:ext>
            </a:extLst>
          </p:cNvPr>
          <p:cNvSpPr/>
          <p:nvPr/>
        </p:nvSpPr>
        <p:spPr>
          <a:xfrm>
            <a:off x="8368146" y="2133599"/>
            <a:ext cx="3241964" cy="195349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The theory handles very general shapes</a:t>
            </a:r>
          </a:p>
        </p:txBody>
      </p:sp>
    </p:spTree>
    <p:extLst>
      <p:ext uri="{BB962C8B-B14F-4D97-AF65-F5344CB8AC3E}">
        <p14:creationId xmlns:p14="http://schemas.microsoft.com/office/powerpoint/2010/main" val="3330697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B7233-9FFC-B84B-91EE-52043325F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Topology of Euclidean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589B9-F5AD-6548-9EAC-FC6817C3D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Definition of an </a:t>
            </a:r>
            <a:r>
              <a:rPr lang="en-US" i="1" dirty="0"/>
              <a:t>epsilon-ball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085121-8E5C-C142-965C-574AC73F1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00" y="3134014"/>
            <a:ext cx="6807200" cy="2806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174C3A-95C9-844B-A24B-026C48BD2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612" y="2634962"/>
            <a:ext cx="4748555" cy="9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339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E50CCD-37DB-F847-A54E-CF4D76AC9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955" y="117764"/>
            <a:ext cx="16369392" cy="662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426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74863-58CA-CA49-B054-22296679F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9A76AA-DDCC-844D-9EEF-0E0182F1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450" y="1377950"/>
            <a:ext cx="90551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12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21517</TotalTime>
  <Words>598</Words>
  <Application>Microsoft Macintosh PowerPoint</Application>
  <PresentationFormat>Widescreen</PresentationFormat>
  <Paragraphs>126</Paragraphs>
  <Slides>42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Avenir Light</vt:lpstr>
      <vt:lpstr>Calibri</vt:lpstr>
      <vt:lpstr>Times New Roman</vt:lpstr>
      <vt:lpstr>Wingdings</vt:lpstr>
      <vt:lpstr>Office Theme</vt:lpstr>
      <vt:lpstr>PowerPoint Presentation</vt:lpstr>
      <vt:lpstr>Vector calculus</vt:lpstr>
      <vt:lpstr>Compared to yesterday ...</vt:lpstr>
      <vt:lpstr>Functions of several variables</vt:lpstr>
      <vt:lpstr>In quantum chemistry</vt:lpstr>
      <vt:lpstr>A typical domain Ω</vt:lpstr>
      <vt:lpstr>Topology of Euclidean space</vt:lpstr>
      <vt:lpstr>PowerPoint Presentation</vt:lpstr>
      <vt:lpstr>Examples</vt:lpstr>
      <vt:lpstr>Neighborhood of x</vt:lpstr>
      <vt:lpstr>PowerPoint Presentation</vt:lpstr>
      <vt:lpstr>Intiuition</vt:lpstr>
      <vt:lpstr>Intiuition</vt:lpstr>
      <vt:lpstr>Intiuition</vt:lpstr>
      <vt:lpstr>PowerPoint Presentation</vt:lpstr>
      <vt:lpstr>Discontinuous in 1d</vt:lpstr>
      <vt:lpstr>Discontinuous in 1d</vt:lpstr>
      <vt:lpstr>Example</vt:lpstr>
      <vt:lpstr>More subtle, in 1D</vt:lpstr>
      <vt:lpstr>PowerPoint Presentation</vt:lpstr>
      <vt:lpstr>PowerPoint Presentation</vt:lpstr>
      <vt:lpstr>Examples</vt:lpstr>
      <vt:lpstr>PowerPoint Presentation</vt:lpstr>
      <vt:lpstr>Example</vt:lpstr>
      <vt:lpstr>Single-variable functions</vt:lpstr>
      <vt:lpstr>Derivative as slope</vt:lpstr>
      <vt:lpstr>Derivative as slope/tangent</vt:lpstr>
      <vt:lpstr>Existence of partial derivatives seems good … </vt:lpstr>
      <vt:lpstr>PowerPoint Presentation</vt:lpstr>
      <vt:lpstr>Interpretation of diffability condition</vt:lpstr>
      <vt:lpstr>PowerPoint Presentation</vt:lpstr>
      <vt:lpstr>Continuously differentiable functions</vt:lpstr>
      <vt:lpstr>PowerPoint Presentation</vt:lpstr>
      <vt:lpstr>PowerPoint Presentation</vt:lpstr>
      <vt:lpstr>Ex: Drone measuring temperature</vt:lpstr>
      <vt:lpstr>Higher derivatives</vt:lpstr>
      <vt:lpstr>PowerPoint Presentation</vt:lpstr>
      <vt:lpstr>PowerPoint Presentation</vt:lpstr>
      <vt:lpstr>PowerPoint Presentation</vt:lpstr>
      <vt:lpstr>Critical points</vt:lpstr>
      <vt:lpstr>PowerPoint Presentation</vt:lpstr>
      <vt:lpstr>Further topics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Simen Kvaal</dc:creator>
  <cp:lastModifiedBy>Simen Kvaal</cp:lastModifiedBy>
  <cp:revision>196</cp:revision>
  <cp:lastPrinted>2022-09-15T10:12:09Z</cp:lastPrinted>
  <dcterms:created xsi:type="dcterms:W3CDTF">2022-09-11T10:09:47Z</dcterms:created>
  <dcterms:modified xsi:type="dcterms:W3CDTF">2024-09-11T14:30:05Z</dcterms:modified>
</cp:coreProperties>
</file>

<file path=docProps/thumbnail.jpeg>
</file>